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8"/>
  </p:notesMasterIdLst>
  <p:sldIdLst>
    <p:sldId id="271" r:id="rId2"/>
    <p:sldId id="275" r:id="rId3"/>
    <p:sldId id="276" r:id="rId4"/>
    <p:sldId id="277" r:id="rId5"/>
    <p:sldId id="278" r:id="rId6"/>
    <p:sldId id="279" r:id="rId7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6F"/>
    <a:srgbClr val="3A5DAE"/>
    <a:srgbClr val="001E62"/>
    <a:srgbClr val="00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1386" y="2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279194" y="3363838"/>
            <a:ext cx="3960564" cy="26378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279318" y="3712163"/>
            <a:ext cx="3960564" cy="26374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79194" y="2283718"/>
            <a:ext cx="7408068" cy="539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70438" y="2859782"/>
            <a:ext cx="5544616" cy="384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5" name="Group 4"/>
          <p:cNvGrpSpPr>
            <a:grpSpLocks noChangeAspect="1"/>
          </p:cNvGrpSpPr>
          <p:nvPr userDrawn="1"/>
        </p:nvGrpSpPr>
        <p:grpSpPr bwMode="auto">
          <a:xfrm>
            <a:off x="323528" y="339502"/>
            <a:ext cx="4329113" cy="1223963"/>
            <a:chOff x="204" y="210"/>
            <a:chExt cx="1542" cy="436"/>
          </a:xfrm>
        </p:grpSpPr>
        <p:sp>
          <p:nvSpPr>
            <p:cNvPr id="10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" name="Rectangle 147"/>
          <p:cNvSpPr/>
          <p:nvPr userDrawn="1"/>
        </p:nvSpPr>
        <p:spPr>
          <a:xfrm>
            <a:off x="179512" y="451596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9" name="Picture 115" descr="royal text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89454"/>
            <a:ext cx="3168352" cy="13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3467100"/>
            <a:ext cx="209550" cy="177404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3526632"/>
            <a:ext cx="292100" cy="194072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7" y="633412"/>
            <a:ext cx="3160713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633412"/>
            <a:ext cx="116205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627534"/>
            <a:ext cx="1778000" cy="1327547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11288" y="2253854"/>
            <a:ext cx="1778000" cy="1327547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2000" b="-35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2253854"/>
            <a:ext cx="1162050" cy="1327547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7" y="2253855"/>
            <a:ext cx="3160713" cy="1344010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6531891" y="915339"/>
            <a:ext cx="1784525" cy="188028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1"/>
          <p:cNvSpPr>
            <a:spLocks/>
          </p:cNvSpPr>
          <p:nvPr userDrawn="1"/>
        </p:nvSpPr>
        <p:spPr bwMode="auto">
          <a:xfrm>
            <a:off x="4602996" y="915566"/>
            <a:ext cx="1783371" cy="187982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7"/>
          <p:cNvSpPr>
            <a:spLocks/>
          </p:cNvSpPr>
          <p:nvPr userDrawn="1"/>
        </p:nvSpPr>
        <p:spPr bwMode="auto">
          <a:xfrm>
            <a:off x="2654580" y="906050"/>
            <a:ext cx="1802892" cy="1898859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21"/>
          <p:cNvSpPr>
            <a:spLocks/>
          </p:cNvSpPr>
          <p:nvPr userDrawn="1"/>
        </p:nvSpPr>
        <p:spPr bwMode="auto">
          <a:xfrm>
            <a:off x="713841" y="909889"/>
            <a:ext cx="1795215" cy="1891181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49492"/>
            <a:ext cx="8352928" cy="648072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005576"/>
            <a:ext cx="8352928" cy="169563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 smtClean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10/03/2020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275606"/>
            <a:ext cx="7848600" cy="5940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1923678"/>
            <a:ext cx="5976938" cy="485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462463"/>
            <a:ext cx="2133600" cy="273844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10/03/2020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897731"/>
            <a:ext cx="5543847" cy="75591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copy text here</a:t>
            </a:r>
          </a:p>
          <a:p>
            <a:pPr lvl="0"/>
            <a:endParaRPr lang="en-GB" dirty="0" smtClean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235572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1869672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4677984"/>
            <a:ext cx="2133600" cy="273844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15966"/>
            <a:ext cx="2418704" cy="5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95157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46551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4226723"/>
            <a:ext cx="9143998" cy="344091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4214767"/>
            <a:ext cx="251520" cy="355205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03169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1545636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3057804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  <a:p>
            <a:pPr lvl="0"/>
            <a:endParaRPr lang="en-GB" dirty="0" smtClean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2571750"/>
            <a:ext cx="5544616" cy="32403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 smtClean="0"/>
              <a:t>Place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4" name="Group 65"/>
          <p:cNvGrpSpPr/>
          <p:nvPr userDrawn="1"/>
        </p:nvGrpSpPr>
        <p:grpSpPr>
          <a:xfrm>
            <a:off x="1115616" y="1707654"/>
            <a:ext cx="1840043" cy="1828006"/>
            <a:chOff x="683568" y="2852936"/>
            <a:chExt cx="2304256" cy="22891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1196456" y="3685444"/>
              <a:ext cx="1678297" cy="4625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68"/>
          <p:cNvGrpSpPr/>
          <p:nvPr userDrawn="1"/>
        </p:nvGrpSpPr>
        <p:grpSpPr>
          <a:xfrm>
            <a:off x="3203848" y="699542"/>
            <a:ext cx="2283395" cy="2289134"/>
            <a:chOff x="2411760" y="332656"/>
            <a:chExt cx="2859459" cy="286664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3228475" y="1462030"/>
              <a:ext cx="2021487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71"/>
          <p:cNvGrpSpPr/>
          <p:nvPr userDrawn="1"/>
        </p:nvGrpSpPr>
        <p:grpSpPr>
          <a:xfrm>
            <a:off x="5435570" y="483518"/>
            <a:ext cx="3708430" cy="3730918"/>
            <a:chOff x="4644008" y="1340768"/>
            <a:chExt cx="4644008" cy="4672169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6229119" y="3526571"/>
              <a:ext cx="1771104" cy="462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66" name="Group 9"/>
          <p:cNvGrpSpPr/>
          <p:nvPr userDrawn="1"/>
        </p:nvGrpSpPr>
        <p:grpSpPr>
          <a:xfrm>
            <a:off x="827584" y="83000"/>
            <a:ext cx="1371147" cy="1353616"/>
            <a:chOff x="1331640" y="908720"/>
            <a:chExt cx="1599672" cy="1579219"/>
          </a:xfrm>
        </p:grpSpPr>
        <p:grpSp>
          <p:nvGrpSpPr>
            <p:cNvPr id="6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9" name="Oval 6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Isosceles Triangle 6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8" name="TextBox 67"/>
            <p:cNvSpPr txBox="1"/>
            <p:nvPr userDrawn="1"/>
          </p:nvSpPr>
          <p:spPr>
            <a:xfrm>
              <a:off x="1467148" y="1440642"/>
              <a:ext cx="14641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Group 10"/>
          <p:cNvGrpSpPr/>
          <p:nvPr userDrawn="1"/>
        </p:nvGrpSpPr>
        <p:grpSpPr>
          <a:xfrm>
            <a:off x="827584" y="1451152"/>
            <a:ext cx="1296145" cy="1353616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72" name="Group 7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4" name="Oval 7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Isosceles Triangle 7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TextBox 72"/>
            <p:cNvSpPr txBox="1"/>
            <p:nvPr userDrawn="1"/>
          </p:nvSpPr>
          <p:spPr>
            <a:xfrm>
              <a:off x="1463654" y="1449160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Group 15"/>
          <p:cNvGrpSpPr/>
          <p:nvPr userDrawn="1"/>
        </p:nvGrpSpPr>
        <p:grpSpPr>
          <a:xfrm>
            <a:off x="827584" y="2819304"/>
            <a:ext cx="1396018" cy="1353616"/>
            <a:chOff x="1331640" y="908720"/>
            <a:chExt cx="1628688" cy="1579219"/>
          </a:xfrm>
          <a:solidFill>
            <a:srgbClr val="CF4520"/>
          </a:solidFill>
        </p:grpSpPr>
        <p:grpSp>
          <p:nvGrpSpPr>
            <p:cNvPr id="7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79" name="Oval 7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0" name="Isosceles Triangle 7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8" name="TextBox 77"/>
            <p:cNvSpPr txBox="1"/>
            <p:nvPr userDrawn="1"/>
          </p:nvSpPr>
          <p:spPr>
            <a:xfrm>
              <a:off x="1496165" y="1462713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Group 20"/>
          <p:cNvGrpSpPr/>
          <p:nvPr userDrawn="1"/>
        </p:nvGrpSpPr>
        <p:grpSpPr>
          <a:xfrm>
            <a:off x="2771800" y="83000"/>
            <a:ext cx="1440160" cy="1353616"/>
            <a:chOff x="1331640" y="908720"/>
            <a:chExt cx="1680187" cy="1579219"/>
          </a:xfrm>
          <a:solidFill>
            <a:srgbClr val="97D700"/>
          </a:solidFill>
        </p:grpSpPr>
        <p:grpSp>
          <p:nvGrpSpPr>
            <p:cNvPr id="8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4" name="Oval 8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Isosceles Triangle 8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3" name="TextBox 82"/>
            <p:cNvSpPr txBox="1"/>
            <p:nvPr userDrawn="1"/>
          </p:nvSpPr>
          <p:spPr>
            <a:xfrm>
              <a:off x="1547664" y="1447999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002060"/>
                  </a:solidFill>
                </a:rPr>
                <a:t>Text Here</a:t>
              </a:r>
              <a:endParaRPr lang="en-GB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Group 25"/>
          <p:cNvGrpSpPr/>
          <p:nvPr userDrawn="1"/>
        </p:nvGrpSpPr>
        <p:grpSpPr>
          <a:xfrm>
            <a:off x="2771800" y="1451152"/>
            <a:ext cx="1399013" cy="1353616"/>
            <a:chOff x="1331640" y="908720"/>
            <a:chExt cx="1632182" cy="1579219"/>
          </a:xfrm>
          <a:solidFill>
            <a:srgbClr val="009639"/>
          </a:solidFill>
        </p:grpSpPr>
        <p:grpSp>
          <p:nvGrpSpPr>
            <p:cNvPr id="87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89" name="Oval 8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Isosceles Triangle 8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8" name="TextBox 87"/>
            <p:cNvSpPr txBox="1"/>
            <p:nvPr userDrawn="1"/>
          </p:nvSpPr>
          <p:spPr>
            <a:xfrm>
              <a:off x="1499659" y="1460000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Group 30"/>
          <p:cNvGrpSpPr/>
          <p:nvPr userDrawn="1"/>
        </p:nvGrpSpPr>
        <p:grpSpPr>
          <a:xfrm>
            <a:off x="2771800" y="2819304"/>
            <a:ext cx="1399013" cy="1353616"/>
            <a:chOff x="1331640" y="908720"/>
            <a:chExt cx="1632182" cy="1579219"/>
          </a:xfrm>
          <a:solidFill>
            <a:srgbClr val="005151"/>
          </a:solidFill>
        </p:grpSpPr>
        <p:grpSp>
          <p:nvGrpSpPr>
            <p:cNvPr id="9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4" name="Oval 9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Isosceles Triangle 9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3" name="TextBox 92"/>
            <p:cNvSpPr txBox="1"/>
            <p:nvPr userDrawn="1"/>
          </p:nvSpPr>
          <p:spPr>
            <a:xfrm>
              <a:off x="1499659" y="1453434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Group 35"/>
          <p:cNvGrpSpPr/>
          <p:nvPr userDrawn="1"/>
        </p:nvGrpSpPr>
        <p:grpSpPr>
          <a:xfrm>
            <a:off x="4716016" y="83000"/>
            <a:ext cx="1339617" cy="1353616"/>
            <a:chOff x="1331640" y="908720"/>
            <a:chExt cx="1562886" cy="1579219"/>
          </a:xfrm>
          <a:solidFill>
            <a:srgbClr val="008EAA"/>
          </a:solidFill>
        </p:grpSpPr>
        <p:grpSp>
          <p:nvGrpSpPr>
            <p:cNvPr id="9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99" name="Oval 9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Isosceles Triangle 9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8" name="TextBox 97"/>
            <p:cNvSpPr txBox="1"/>
            <p:nvPr userDrawn="1"/>
          </p:nvSpPr>
          <p:spPr>
            <a:xfrm>
              <a:off x="1514373" y="1452643"/>
              <a:ext cx="13801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40"/>
          <p:cNvGrpSpPr/>
          <p:nvPr userDrawn="1"/>
        </p:nvGrpSpPr>
        <p:grpSpPr>
          <a:xfrm>
            <a:off x="4716016" y="1451152"/>
            <a:ext cx="1327006" cy="1353616"/>
            <a:chOff x="1331640" y="908720"/>
            <a:chExt cx="1548173" cy="1579219"/>
          </a:xfrm>
          <a:solidFill>
            <a:srgbClr val="3A5DAE"/>
          </a:solidFill>
        </p:grpSpPr>
        <p:grpSp>
          <p:nvGrpSpPr>
            <p:cNvPr id="102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4" name="Oval 10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Isosceles Triangle 10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TextBox 102"/>
            <p:cNvSpPr txBox="1"/>
            <p:nvPr userDrawn="1"/>
          </p:nvSpPr>
          <p:spPr>
            <a:xfrm>
              <a:off x="1499659" y="1449160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45"/>
          <p:cNvGrpSpPr/>
          <p:nvPr userDrawn="1"/>
        </p:nvGrpSpPr>
        <p:grpSpPr>
          <a:xfrm>
            <a:off x="4716016" y="2819304"/>
            <a:ext cx="1296144" cy="1353616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107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09" name="Oval 10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Isosceles Triangle 10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8" name="TextBox 107"/>
            <p:cNvSpPr txBox="1"/>
            <p:nvPr userDrawn="1"/>
          </p:nvSpPr>
          <p:spPr>
            <a:xfrm>
              <a:off x="1499659" y="1446077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Group 50"/>
          <p:cNvGrpSpPr/>
          <p:nvPr userDrawn="1"/>
        </p:nvGrpSpPr>
        <p:grpSpPr>
          <a:xfrm>
            <a:off x="6660232" y="83000"/>
            <a:ext cx="1296144" cy="1353616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11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4" name="Oval 1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Isosceles Triangle 1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3" name="TextBox 112"/>
            <p:cNvSpPr txBox="1"/>
            <p:nvPr userDrawn="1"/>
          </p:nvSpPr>
          <p:spPr>
            <a:xfrm>
              <a:off x="1499659" y="1460000"/>
              <a:ext cx="12961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Group 55"/>
          <p:cNvGrpSpPr/>
          <p:nvPr userDrawn="1"/>
        </p:nvGrpSpPr>
        <p:grpSpPr>
          <a:xfrm>
            <a:off x="6660232" y="1451152"/>
            <a:ext cx="1327006" cy="1353616"/>
            <a:chOff x="1331640" y="908720"/>
            <a:chExt cx="1548173" cy="1579219"/>
          </a:xfrm>
          <a:solidFill>
            <a:srgbClr val="AA0061"/>
          </a:solidFill>
        </p:grpSpPr>
        <p:grpSp>
          <p:nvGrpSpPr>
            <p:cNvPr id="117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19" name="Oval 1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Isosceles Triangle 1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/>
            <p:cNvSpPr txBox="1"/>
            <p:nvPr userDrawn="1"/>
          </p:nvSpPr>
          <p:spPr>
            <a:xfrm>
              <a:off x="1499659" y="1484784"/>
              <a:ext cx="13801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Group 60"/>
          <p:cNvGrpSpPr/>
          <p:nvPr userDrawn="1"/>
        </p:nvGrpSpPr>
        <p:grpSpPr>
          <a:xfrm>
            <a:off x="6660232" y="2819304"/>
            <a:ext cx="1399013" cy="1353616"/>
            <a:chOff x="1331640" y="908720"/>
            <a:chExt cx="1632182" cy="1579219"/>
          </a:xfrm>
          <a:solidFill>
            <a:srgbClr val="702F8A"/>
          </a:solidFill>
        </p:grpSpPr>
        <p:grpSp>
          <p:nvGrpSpPr>
            <p:cNvPr id="122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24" name="Oval 1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Isosceles Triangle 1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3" name="TextBox 122"/>
            <p:cNvSpPr txBox="1"/>
            <p:nvPr userDrawn="1"/>
          </p:nvSpPr>
          <p:spPr>
            <a:xfrm>
              <a:off x="1499659" y="1482862"/>
              <a:ext cx="146416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Text Here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10/03/2020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951570"/>
            <a:ext cx="5904656" cy="613858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2457450"/>
            <a:ext cx="2528664" cy="1045907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1707654"/>
            <a:ext cx="2520280" cy="613858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solidFill>
                    <a:schemeClr val="bg1"/>
                  </a:solidFill>
                </a:rPr>
                <a:t>Text can be placed here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33338"/>
            <a:ext cx="84248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951310"/>
            <a:ext cx="8424862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45531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10/03/2020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9" name="AutoShape 9"/>
          <p:cNvSpPr>
            <a:spLocks noChangeAspect="1" noChangeArrowheads="1" noTextEdit="1"/>
          </p:cNvSpPr>
          <p:nvPr userDrawn="1"/>
        </p:nvSpPr>
        <p:spPr bwMode="auto">
          <a:xfrm>
            <a:off x="7238912" y="4226719"/>
            <a:ext cx="1905088" cy="3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3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7035385" y="-1033246"/>
            <a:ext cx="1453956" cy="786566"/>
          </a:xfrm>
          <a:prstGeom prst="roundRect">
            <a:avLst>
              <a:gd name="adj" fmla="val 2392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aseline="-2500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 bwMode="auto">
          <a:xfrm>
            <a:off x="2123728" y="-1388690"/>
            <a:ext cx="4742873" cy="55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 smtClean="0">
                <a:solidFill>
                  <a:schemeClr val="bg1"/>
                </a:solidFill>
              </a:rPr>
              <a:t>Thinking about </a:t>
            </a:r>
            <a:r>
              <a:rPr lang="en-GB" sz="3600" b="1" dirty="0" smtClean="0">
                <a:solidFill>
                  <a:schemeClr val="accent3"/>
                </a:solidFill>
              </a:rPr>
              <a:t>safety…</a:t>
            </a:r>
            <a:endParaRPr lang="en-GB" sz="3600" b="1" dirty="0">
              <a:solidFill>
                <a:schemeClr val="accent3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383107" y="1092681"/>
            <a:ext cx="6449794" cy="830997"/>
            <a:chOff x="1383107" y="876657"/>
            <a:chExt cx="6449794" cy="830997"/>
          </a:xfrm>
        </p:grpSpPr>
        <p:sp>
          <p:nvSpPr>
            <p:cNvPr id="7" name="TextBox 6"/>
            <p:cNvSpPr txBox="1"/>
            <p:nvPr/>
          </p:nvSpPr>
          <p:spPr>
            <a:xfrm>
              <a:off x="1383107" y="876657"/>
              <a:ext cx="6449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 smtClean="0">
                  <a:solidFill>
                    <a:srgbClr val="FFC000"/>
                  </a:solidFill>
                </a:rPr>
                <a:t>Thinking about </a:t>
              </a:r>
              <a:r>
                <a:rPr lang="en-GB" sz="4800" b="1" dirty="0" smtClean="0">
                  <a:solidFill>
                    <a:schemeClr val="tx2"/>
                  </a:solidFill>
                </a:rPr>
                <a:t>Safety…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475656" y="876657"/>
              <a:ext cx="6264696" cy="830997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1044" y="2200343"/>
            <a:ext cx="2862804" cy="296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2210548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Produced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by the Centre for Industry Education Collaboration in collaboration with </a:t>
            </a:r>
            <a:endParaRPr lang="en-GB" sz="1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GB" sz="1400" i="1" dirty="0" smtClean="0">
                <a:solidFill>
                  <a:schemeClr val="accent6">
                    <a:lumMod val="75000"/>
                  </a:schemeClr>
                </a:solidFill>
              </a:rPr>
              <a:t>the Royal </a:t>
            </a:r>
            <a:r>
              <a:rPr lang="en-GB" sz="1400" i="1" dirty="0">
                <a:solidFill>
                  <a:schemeClr val="accent6">
                    <a:lumMod val="75000"/>
                  </a:schemeClr>
                </a:solidFill>
              </a:rPr>
              <a:t>Society for the Prevention of Accidents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91830"/>
            <a:ext cx="1154254" cy="120012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507854"/>
            <a:ext cx="2880320" cy="819042"/>
          </a:xfrm>
          <a:prstGeom prst="rect">
            <a:avLst/>
          </a:prstGeom>
        </p:spPr>
      </p:pic>
      <p:sp>
        <p:nvSpPr>
          <p:cNvPr id="16" name="Content Placeholder 3"/>
          <p:cNvSpPr txBox="1">
            <a:spLocks/>
          </p:cNvSpPr>
          <p:nvPr/>
        </p:nvSpPr>
        <p:spPr bwMode="auto">
          <a:xfrm>
            <a:off x="6115305" y="42761"/>
            <a:ext cx="313453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solidFill>
                  <a:schemeClr val="tx2"/>
                </a:solidFill>
              </a:rPr>
              <a:t>Common Causes of Accidents</a:t>
            </a:r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037922" y="-75128"/>
            <a:ext cx="3286606" cy="667311"/>
          </a:xfrm>
          <a:custGeom>
            <a:avLst/>
            <a:gdLst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  <a:gd name="connsiteX0" fmla="*/ 89008 w 2987824"/>
              <a:gd name="connsiteY0" fmla="*/ 0 h 667311"/>
              <a:gd name="connsiteX1" fmla="*/ 2898816 w 2987824"/>
              <a:gd name="connsiteY1" fmla="*/ 0 h 667311"/>
              <a:gd name="connsiteX2" fmla="*/ 2987824 w 2987824"/>
              <a:gd name="connsiteY2" fmla="*/ 89008 h 667311"/>
              <a:gd name="connsiteX3" fmla="*/ 2987824 w 2987824"/>
              <a:gd name="connsiteY3" fmla="*/ 445031 h 667311"/>
              <a:gd name="connsiteX4" fmla="*/ 2898816 w 2987824"/>
              <a:gd name="connsiteY4" fmla="*/ 534039 h 667311"/>
              <a:gd name="connsiteX5" fmla="*/ 321250 w 2987824"/>
              <a:gd name="connsiteY5" fmla="*/ 534039 h 667311"/>
              <a:gd name="connsiteX6" fmla="*/ 179648 w 2987824"/>
              <a:gd name="connsiteY6" fmla="*/ 667311 h 667311"/>
              <a:gd name="connsiteX7" fmla="*/ 179648 w 2987824"/>
              <a:gd name="connsiteY7" fmla="*/ 534039 h 667311"/>
              <a:gd name="connsiteX8" fmla="*/ 89008 w 2987824"/>
              <a:gd name="connsiteY8" fmla="*/ 534039 h 667311"/>
              <a:gd name="connsiteX9" fmla="*/ 0 w 2987824"/>
              <a:gd name="connsiteY9" fmla="*/ 445031 h 667311"/>
              <a:gd name="connsiteX10" fmla="*/ 0 w 2987824"/>
              <a:gd name="connsiteY10" fmla="*/ 89008 h 667311"/>
              <a:gd name="connsiteX11" fmla="*/ 89008 w 2987824"/>
              <a:gd name="connsiteY11" fmla="*/ 0 h 66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87824" h="667311">
                <a:moveTo>
                  <a:pt x="89008" y="0"/>
                </a:moveTo>
                <a:lnTo>
                  <a:pt x="2898816" y="0"/>
                </a:lnTo>
                <a:cubicBezTo>
                  <a:pt x="2947974" y="0"/>
                  <a:pt x="2987824" y="39850"/>
                  <a:pt x="2987824" y="89008"/>
                </a:cubicBezTo>
                <a:lnTo>
                  <a:pt x="2987824" y="445031"/>
                </a:lnTo>
                <a:cubicBezTo>
                  <a:pt x="2987824" y="494189"/>
                  <a:pt x="2947974" y="534039"/>
                  <a:pt x="2898816" y="534039"/>
                </a:cubicBezTo>
                <a:lnTo>
                  <a:pt x="321250" y="534039"/>
                </a:lnTo>
                <a:lnTo>
                  <a:pt x="179648" y="667311"/>
                </a:lnTo>
                <a:lnTo>
                  <a:pt x="179648" y="534039"/>
                </a:lnTo>
                <a:lnTo>
                  <a:pt x="89008" y="534039"/>
                </a:lnTo>
                <a:cubicBezTo>
                  <a:pt x="39850" y="534039"/>
                  <a:pt x="0" y="494189"/>
                  <a:pt x="0" y="445031"/>
                </a:cubicBezTo>
                <a:lnTo>
                  <a:pt x="0" y="89008"/>
                </a:lnTo>
                <a:cubicBezTo>
                  <a:pt x="0" y="39850"/>
                  <a:pt x="39850" y="0"/>
                  <a:pt x="89008" y="0"/>
                </a:cubicBezTo>
                <a:close/>
              </a:path>
            </a:pathLst>
          </a:custGeom>
          <a:noFill/>
          <a:ln>
            <a:solidFill>
              <a:srgbClr val="001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67945" y="1978910"/>
            <a:ext cx="4631024" cy="2221263"/>
          </a:xfrm>
        </p:spPr>
        <p:txBody>
          <a:bodyPr>
            <a:noAutofit/>
          </a:bodyPr>
          <a:lstStyle/>
          <a:p>
            <a:pPr lvl="0" algn="ctr">
              <a:lnSpc>
                <a:spcPts val="2400"/>
              </a:lnSpc>
            </a:pPr>
            <a:r>
              <a:rPr lang="en-GB" sz="4400" b="1" dirty="0">
                <a:solidFill>
                  <a:schemeClr val="bg1"/>
                </a:solidFill>
              </a:rPr>
              <a:t>Falling from height </a:t>
            </a:r>
          </a:p>
          <a:p>
            <a:pPr lvl="0" algn="ctr">
              <a:lnSpc>
                <a:spcPts val="1500"/>
              </a:lnSpc>
            </a:pPr>
            <a:r>
              <a:rPr lang="en-GB" b="1" dirty="0">
                <a:solidFill>
                  <a:schemeClr val="bg1"/>
                </a:solidFill>
              </a:rPr>
              <a:t>For </a:t>
            </a:r>
            <a:r>
              <a:rPr lang="en-GB" b="1" dirty="0" smtClean="0">
                <a:solidFill>
                  <a:schemeClr val="bg1"/>
                </a:solidFill>
              </a:rPr>
              <a:t>example</a:t>
            </a:r>
          </a:p>
          <a:p>
            <a:pPr lvl="0" algn="ctr">
              <a:lnSpc>
                <a:spcPts val="2000"/>
              </a:lnSpc>
            </a:pPr>
            <a:r>
              <a:rPr lang="en-GB" sz="2400" b="1" dirty="0" smtClean="0">
                <a:solidFill>
                  <a:schemeClr val="bg1"/>
                </a:solidFill>
              </a:rPr>
              <a:t>playground equipment,</a:t>
            </a:r>
          </a:p>
          <a:p>
            <a:pPr lvl="0" algn="ctr">
              <a:lnSpc>
                <a:spcPts val="2000"/>
              </a:lnSpc>
            </a:pPr>
            <a:r>
              <a:rPr lang="en-GB" sz="2400" b="1" dirty="0" smtClean="0">
                <a:solidFill>
                  <a:schemeClr val="bg1"/>
                </a:solidFill>
              </a:rPr>
              <a:t>windows</a:t>
            </a:r>
            <a:r>
              <a:rPr lang="en-GB" sz="2400" b="1" dirty="0">
                <a:solidFill>
                  <a:schemeClr val="bg1"/>
                </a:solidFill>
              </a:rPr>
              <a:t>, </a:t>
            </a:r>
            <a:endParaRPr lang="en-GB" sz="2400" b="1" dirty="0" smtClean="0">
              <a:solidFill>
                <a:schemeClr val="bg1"/>
              </a:solidFill>
            </a:endParaRPr>
          </a:p>
          <a:p>
            <a:pPr lvl="0" algn="ctr">
              <a:lnSpc>
                <a:spcPts val="2000"/>
              </a:lnSpc>
            </a:pPr>
            <a:r>
              <a:rPr lang="en-GB" sz="2400" b="1" dirty="0" smtClean="0">
                <a:solidFill>
                  <a:schemeClr val="bg1"/>
                </a:solidFill>
              </a:rPr>
              <a:t>trampolines,</a:t>
            </a:r>
          </a:p>
          <a:p>
            <a:pPr lvl="0" algn="ctr">
              <a:lnSpc>
                <a:spcPts val="2000"/>
              </a:lnSpc>
            </a:pPr>
            <a:r>
              <a:rPr lang="en-GB" sz="2400" b="1" dirty="0" smtClean="0">
                <a:solidFill>
                  <a:schemeClr val="bg1"/>
                </a:solidFill>
              </a:rPr>
              <a:t> trees</a:t>
            </a:r>
            <a:endParaRPr lang="en-GB" sz="2400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120000" flipH="1">
            <a:off x="882481" y="1493981"/>
            <a:ext cx="3036046" cy="3198956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4" t="-1400" r="-1664" b="-1400"/>
            </a:stretch>
          </a:blipFill>
          <a:ln w="76200" cap="flat">
            <a:solidFill>
              <a:schemeClr val="accent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 smtClean="0"/>
              <a:t>   </a:t>
            </a:r>
            <a:endParaRPr lang="en-GB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21540000">
            <a:off x="855402" y="1476000"/>
            <a:ext cx="3020505" cy="3214127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371" t="246" r="-371" b="-312"/>
            </a:stretch>
          </a:blipFill>
          <a:ln w="76200" cap="flat">
            <a:solidFill>
              <a:schemeClr val="accent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4067944" y="2499742"/>
            <a:ext cx="4536504" cy="55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b="1" dirty="0">
                <a:solidFill>
                  <a:schemeClr val="bg1"/>
                </a:solidFill>
              </a:rPr>
              <a:t>Falling down stairs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123727" y="483518"/>
            <a:ext cx="4742874" cy="648072"/>
            <a:chOff x="2022836" y="339502"/>
            <a:chExt cx="4589202" cy="648072"/>
          </a:xfrm>
        </p:grpSpPr>
        <p:sp>
          <p:nvSpPr>
            <p:cNvPr id="8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chemeClr val="bg1"/>
                  </a:solidFill>
                </a:rPr>
                <a:t>Thinking about </a:t>
              </a:r>
              <a:r>
                <a:rPr lang="en-GB" sz="3600" b="1" dirty="0" smtClean="0">
                  <a:solidFill>
                    <a:schemeClr val="accent3"/>
                  </a:solidFill>
                </a:rPr>
                <a:t>safety…</a:t>
              </a:r>
              <a:endParaRPr lang="en-GB" sz="3600" b="1" dirty="0">
                <a:solidFill>
                  <a:schemeClr val="accent3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21826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5" grpId="1" animBg="1"/>
      <p:bldP spid="6" grpId="0" animBg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9592" y="3147814"/>
            <a:ext cx="4063191" cy="811423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for </a:t>
            </a:r>
            <a:r>
              <a:rPr lang="en-GB" b="1" dirty="0">
                <a:solidFill>
                  <a:schemeClr val="bg1"/>
                </a:solidFill>
              </a:rPr>
              <a:t>example taking the wrong or too much medicine, drinking cleaning products or eating unidentified plants or fungi.</a:t>
            </a:r>
          </a:p>
          <a:p>
            <a:endParaRPr lang="en-GB" dirty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697500" flipH="1">
            <a:off x="4843558" y="1458291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20902500">
            <a:off x="4874469" y="1447658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1182699" y="1959820"/>
            <a:ext cx="3562340" cy="154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Tripping or slipping over</a:t>
            </a:r>
            <a:endParaRPr lang="en-GB" sz="4400" b="1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3727" y="483518"/>
            <a:ext cx="4742874" cy="648072"/>
            <a:chOff x="2022836" y="339502"/>
            <a:chExt cx="4589202" cy="648072"/>
          </a:xfrm>
        </p:grpSpPr>
        <p:sp>
          <p:nvSpPr>
            <p:cNvPr id="8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chemeClr val="bg1"/>
                  </a:solidFill>
                </a:rPr>
                <a:t>Thinking about </a:t>
              </a:r>
              <a:r>
                <a:rPr lang="en-GB" sz="3600" b="1" dirty="0" smtClean="0">
                  <a:solidFill>
                    <a:schemeClr val="accent1"/>
                  </a:solidFill>
                </a:rPr>
                <a:t>safety…</a:t>
              </a:r>
              <a:endParaRPr lang="en-GB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1182699" y="2300236"/>
            <a:ext cx="3562340" cy="66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Poisoning</a:t>
            </a:r>
            <a:endParaRPr lang="en-GB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845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5" grpId="1" animBg="1"/>
      <p:bldP spid="6" grpId="0" animBg="1"/>
      <p:bldP spid="7" grpId="0"/>
      <p:bldP spid="7" grpId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00780" y="2833396"/>
            <a:ext cx="3544773" cy="1395499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>
                <a:solidFill>
                  <a:schemeClr val="bg1"/>
                </a:solidFill>
              </a:rPr>
              <a:t>for example from broken glass or when using a knife or other sharp tool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  <a:p>
            <a:endParaRPr lang="en-GB" dirty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697500" flipH="1">
            <a:off x="4493163" y="1512022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382" t="-380" r="-20382" b="-380"/>
            </a:stretch>
          </a:blipFill>
          <a:ln w="76200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20902500">
            <a:off x="4527044" y="1511981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5" t="-9311" r="-3619" b="2551"/>
            </a:stretch>
          </a:blipFill>
          <a:ln w="76200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1303364" y="2139703"/>
            <a:ext cx="2889789" cy="69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000" b="1" dirty="0">
                <a:solidFill>
                  <a:schemeClr val="bg1"/>
                </a:solidFill>
              </a:rPr>
              <a:t>Taking part in sport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123727" y="483518"/>
            <a:ext cx="4742874" cy="648072"/>
            <a:chOff x="2022836" y="339502"/>
            <a:chExt cx="4589202" cy="648072"/>
          </a:xfrm>
        </p:grpSpPr>
        <p:sp>
          <p:nvSpPr>
            <p:cNvPr id="8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chemeClr val="bg1"/>
                  </a:solidFill>
                </a:rPr>
                <a:t>Thinking about </a:t>
              </a:r>
              <a:r>
                <a:rPr lang="en-GB" sz="3600" b="1" dirty="0" smtClean="0">
                  <a:solidFill>
                    <a:schemeClr val="accent5"/>
                  </a:solidFill>
                </a:rPr>
                <a:t>safety…</a:t>
              </a:r>
              <a:endParaRPr lang="en-GB" sz="3600" b="1" dirty="0">
                <a:solidFill>
                  <a:schemeClr val="accent5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1128271" y="2139702"/>
            <a:ext cx="2889789" cy="69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000" b="1" dirty="0" smtClean="0">
                <a:solidFill>
                  <a:schemeClr val="bg1"/>
                </a:solidFill>
              </a:rPr>
              <a:t>Cut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8963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5" grpId="1" animBg="1"/>
      <p:bldP spid="6" grpId="0" animBg="1"/>
      <p:bldP spid="7" grpId="0"/>
      <p:bldP spid="7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319538" y="2737049"/>
            <a:ext cx="3096344" cy="811423"/>
          </a:xfrm>
        </p:spPr>
        <p:txBody>
          <a:bodyPr>
            <a:norm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including ponds, lakes, rivers and swimming pools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720000" flipH="1">
            <a:off x="4843558" y="1458291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190" t="945" r="-11190" b="945"/>
            </a:stretch>
          </a:blipFill>
          <a:ln w="762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20902500">
            <a:off x="4843560" y="1447658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1086540" y="1959820"/>
            <a:ext cx="3562340" cy="611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b="1" dirty="0" smtClean="0">
                <a:solidFill>
                  <a:schemeClr val="bg1"/>
                </a:solidFill>
              </a:rPr>
              <a:t>In water</a:t>
            </a:r>
            <a:endParaRPr lang="en-GB" sz="4400" b="1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3727" y="483518"/>
            <a:ext cx="4742874" cy="648072"/>
            <a:chOff x="2022836" y="339502"/>
            <a:chExt cx="4589202" cy="648072"/>
          </a:xfrm>
        </p:grpSpPr>
        <p:sp>
          <p:nvSpPr>
            <p:cNvPr id="8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chemeClr val="bg1"/>
                  </a:solidFill>
                </a:rPr>
                <a:t>Thinking about </a:t>
              </a:r>
              <a:r>
                <a:rPr lang="en-GB" sz="3600" b="1" dirty="0" smtClean="0">
                  <a:solidFill>
                    <a:schemeClr val="accent6"/>
                  </a:solidFill>
                </a:rPr>
                <a:t>safety…</a:t>
              </a:r>
              <a:endParaRPr lang="en-GB" sz="3600" b="1" dirty="0">
                <a:solidFill>
                  <a:schemeClr val="accent6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1086540" y="1978028"/>
            <a:ext cx="3562340" cy="124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b="1" dirty="0">
                <a:solidFill>
                  <a:schemeClr val="bg1"/>
                </a:solidFill>
              </a:rPr>
              <a:t>Burns and scalds</a:t>
            </a:r>
          </a:p>
        </p:txBody>
      </p:sp>
    </p:spTree>
    <p:extLst>
      <p:ext uri="{BB962C8B-B14F-4D97-AF65-F5344CB8AC3E}">
        <p14:creationId xmlns:p14="http://schemas.microsoft.com/office/powerpoint/2010/main" val="35995394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5" grpId="0" animBg="1"/>
      <p:bldP spid="5" grpId="1" animBg="1"/>
      <p:bldP spid="6" grpId="0" animBg="1"/>
      <p:bldP spid="7" grpId="0"/>
      <p:bldP spid="7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79512" y="195486"/>
            <a:ext cx="8784976" cy="4752528"/>
          </a:xfrm>
          <a:prstGeom prst="roundRect">
            <a:avLst>
              <a:gd name="adj" fmla="val 2392"/>
            </a:avLst>
          </a:prstGeom>
          <a:solidFill>
            <a:srgbClr val="7030A0"/>
          </a:solidFill>
          <a:ln>
            <a:solidFill>
              <a:srgbClr val="3A5DA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720000" flipH="1">
            <a:off x="5493615" y="1458291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rgbClr val="D0006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20902500">
            <a:off x="5491632" y="1447658"/>
            <a:ext cx="2831613" cy="2983553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flat">
            <a:solidFill>
              <a:srgbClr val="D0006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758825" y="2262383"/>
            <a:ext cx="4536504" cy="116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 dirty="0">
                <a:solidFill>
                  <a:schemeClr val="bg1"/>
                </a:solidFill>
              </a:rPr>
              <a:t>As a passenger in a car or other form of transport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123727" y="483518"/>
            <a:ext cx="4742874" cy="648072"/>
            <a:chOff x="2022836" y="339502"/>
            <a:chExt cx="4589202" cy="648072"/>
          </a:xfrm>
        </p:grpSpPr>
        <p:sp>
          <p:nvSpPr>
            <p:cNvPr id="8" name="Content Placeholder 3"/>
            <p:cNvSpPr txBox="1">
              <a:spLocks/>
            </p:cNvSpPr>
            <p:nvPr/>
          </p:nvSpPr>
          <p:spPr bwMode="auto">
            <a:xfrm>
              <a:off x="2022837" y="339502"/>
              <a:ext cx="4589201" cy="55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fontAlgn="base">
                <a:spcBef>
                  <a:spcPct val="20000"/>
                </a:spcBef>
                <a:spcAft>
                  <a:spcPct val="0"/>
                </a:spcAft>
                <a:buFontTx/>
                <a:buNone/>
                <a:defRPr sz="1600" b="0" kern="1200" baseline="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defRPr sz="2400" b="1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600" kern="1200">
                  <a:solidFill>
                    <a:srgbClr val="001E6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b="1" dirty="0" smtClean="0">
                  <a:solidFill>
                    <a:schemeClr val="bg1"/>
                  </a:solidFill>
                </a:rPr>
                <a:t>Thinking about </a:t>
              </a:r>
              <a:r>
                <a:rPr lang="en-GB" sz="3600" b="1" dirty="0" smtClean="0">
                  <a:solidFill>
                    <a:srgbClr val="D0006F"/>
                  </a:solidFill>
                </a:rPr>
                <a:t>safety…</a:t>
              </a:r>
              <a:endParaRPr lang="en-GB" sz="3600" b="1" dirty="0">
                <a:solidFill>
                  <a:srgbClr val="D0006F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022836" y="357505"/>
              <a:ext cx="4589201" cy="63006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967950" y="2260894"/>
            <a:ext cx="4037320" cy="116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1600" b="0" kern="1200" baseline="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b="1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001E6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dirty="0">
                <a:solidFill>
                  <a:schemeClr val="bg1"/>
                </a:solidFill>
              </a:rPr>
              <a:t>Using the road as  a pedestrian or cyclist</a:t>
            </a:r>
          </a:p>
        </p:txBody>
      </p:sp>
    </p:spTree>
    <p:extLst>
      <p:ext uri="{BB962C8B-B14F-4D97-AF65-F5344CB8AC3E}">
        <p14:creationId xmlns:p14="http://schemas.microsoft.com/office/powerpoint/2010/main" val="33073273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/>
      <p:bldP spid="11" grpId="0"/>
      <p:bldP spid="11" grpId="1"/>
    </p:bld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1578</TotalTime>
  <Words>152</Words>
  <Application>Microsoft Office PowerPoint</Application>
  <PresentationFormat>On-screen Show (16:9)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Webdings</vt:lpstr>
      <vt:lpstr>RoSPA 02022016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Gould</cp:lastModifiedBy>
  <cp:revision>64</cp:revision>
  <dcterms:created xsi:type="dcterms:W3CDTF">2016-02-01T19:43:55Z</dcterms:created>
  <dcterms:modified xsi:type="dcterms:W3CDTF">2020-03-10T11:39:41Z</dcterms:modified>
</cp:coreProperties>
</file>